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notesMasterIdLst>
    <p:notesMasterId r:id="rId18"/>
  </p:notesMasterIdLst>
  <p:handoutMasterIdLst>
    <p:handoutMasterId r:id="rId19"/>
  </p:handoutMasterIdLst>
  <p:sldIdLst>
    <p:sldId id="258" r:id="rId2"/>
    <p:sldId id="335" r:id="rId3"/>
    <p:sldId id="348" r:id="rId4"/>
    <p:sldId id="337" r:id="rId5"/>
    <p:sldId id="349" r:id="rId6"/>
    <p:sldId id="320" r:id="rId7"/>
    <p:sldId id="316" r:id="rId8"/>
    <p:sldId id="323" r:id="rId9"/>
    <p:sldId id="318" r:id="rId10"/>
    <p:sldId id="324" r:id="rId11"/>
    <p:sldId id="342" r:id="rId12"/>
    <p:sldId id="327" r:id="rId13"/>
    <p:sldId id="328" r:id="rId14"/>
    <p:sldId id="334" r:id="rId15"/>
    <p:sldId id="341" r:id="rId16"/>
    <p:sldId id="347" r:id="rId17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7">
          <p15:clr>
            <a:srgbClr val="A4A3A4"/>
          </p15:clr>
        </p15:guide>
        <p15:guide id="2" orient="horz" pos="3612">
          <p15:clr>
            <a:srgbClr val="A4A3A4"/>
          </p15:clr>
        </p15:guide>
        <p15:guide id="3" orient="horz" pos="1815">
          <p15:clr>
            <a:srgbClr val="A4A3A4"/>
          </p15:clr>
        </p15:guide>
        <p15:guide id="4" orient="horz" pos="2252">
          <p15:clr>
            <a:srgbClr val="A4A3A4"/>
          </p15:clr>
        </p15:guide>
        <p15:guide id="5" orient="horz" pos="2397">
          <p15:clr>
            <a:srgbClr val="A4A3A4"/>
          </p15:clr>
        </p15:guide>
        <p15:guide id="6" pos="2953">
          <p15:clr>
            <a:srgbClr val="A4A3A4"/>
          </p15:clr>
        </p15:guide>
        <p15:guide id="7" pos="5375">
          <p15:clr>
            <a:srgbClr val="A4A3A4"/>
          </p15:clr>
        </p15:guide>
        <p15:guide id="8" pos="4092">
          <p15:clr>
            <a:srgbClr val="A4A3A4"/>
          </p15:clr>
        </p15:guide>
        <p15:guide id="9" pos="4237">
          <p15:clr>
            <a:srgbClr val="A4A3A4"/>
          </p15:clr>
        </p15:guide>
        <p15:guide id="10" pos="386">
          <p15:clr>
            <a:srgbClr val="A4A3A4"/>
          </p15:clr>
        </p15:guide>
        <p15:guide id="11" pos="28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C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9748" autoAdjust="0"/>
  </p:normalViewPr>
  <p:slideViewPr>
    <p:cSldViewPr>
      <p:cViewPr>
        <p:scale>
          <a:sx n="70" d="100"/>
          <a:sy n="70" d="100"/>
        </p:scale>
        <p:origin x="-894" y="-72"/>
      </p:cViewPr>
      <p:guideLst>
        <p:guide orient="horz" pos="1026"/>
        <p:guide orient="horz" pos="3612"/>
        <p:guide orient="horz" pos="1820"/>
        <p:guide orient="horz" pos="2251"/>
        <p:guide orient="horz" pos="2409"/>
        <p:guide pos="2953"/>
        <p:guide pos="5375"/>
        <p:guide pos="4092"/>
        <p:guide pos="4237"/>
        <p:guide pos="386"/>
        <p:guide pos="2812"/>
      </p:guideLst>
    </p:cSldViewPr>
  </p:slideViewPr>
  <p:outlineViewPr>
    <p:cViewPr>
      <p:scale>
        <a:sx n="33" d="100"/>
        <a:sy n="33" d="100"/>
      </p:scale>
      <p:origin x="0" y="57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3024"/>
        <p:guide pos="23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7588AC-F512-4847-9233-601F4B16DDF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1452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5B7C09-5A60-450F-8B1D-B16CDE8563A2}" type="datetime1">
              <a:rPr lang="en-GB" noProof="0" smtClean="0"/>
              <a:pPr/>
              <a:t>27/09/2016</a:t>
            </a:fld>
            <a:endParaRPr lang="en-GB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53" tIns="48327" rIns="96653" bIns="4832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F2F6E2-CA2D-40A7-8BE4-C30E5CF2054D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653467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ＭＳ Ｐゴシック" pitchFamily="-11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noProof="0" dirty="0" smtClean="0"/>
              <a:t>Title slide</a:t>
            </a:r>
          </a:p>
        </p:txBody>
      </p:sp>
    </p:spTree>
    <p:extLst>
      <p:ext uri="{BB962C8B-B14F-4D97-AF65-F5344CB8AC3E}">
        <p14:creationId xmlns:p14="http://schemas.microsoft.com/office/powerpoint/2010/main" val="414460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Progress reports:</a:t>
            </a:r>
            <a:r>
              <a:rPr lang="en-GB" baseline="0" dirty="0" smtClean="0"/>
              <a:t> early </a:t>
            </a:r>
            <a:r>
              <a:rPr lang="en-GB" dirty="0" smtClean="0"/>
              <a:t>Consultation with FLM; reviewed by EPA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en-GB" noProof="0" smtClean="0"/>
              <a:pPr/>
              <a:t>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5329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-111" charset="-128"/>
                <a:cs typeface="ＭＳ Ｐゴシック" pitchFamily="-111" charset="-128"/>
              </a:rPr>
              <a:t>accurate distinction of natural versus anthropogenic emissions contributions provided the source categories can be so divided </a:t>
            </a:r>
            <a:endParaRPr lang="en-GB" dirty="0" smtClean="0"/>
          </a:p>
          <a:p>
            <a:r>
              <a:rPr lang="en-GB" dirty="0" smtClean="0"/>
              <a:t>CMB - </a:t>
            </a:r>
            <a:r>
              <a:rPr lang="en-GB" dirty="0"/>
              <a:t>constrained models that use source signatures to decompose the observed PM</a:t>
            </a:r>
            <a:r>
              <a:rPr lang="en-GB" baseline="-25000" dirty="0"/>
              <a:t>2.5</a:t>
            </a:r>
            <a:r>
              <a:rPr lang="en-GB" dirty="0"/>
              <a:t> to source contributions </a:t>
            </a:r>
            <a:endParaRPr lang="en-GB" dirty="0" smtClean="0"/>
          </a:p>
          <a:p>
            <a:r>
              <a:rPr lang="en-GB" dirty="0" smtClean="0"/>
              <a:t>PMF - </a:t>
            </a:r>
            <a:r>
              <a:rPr lang="en-GB" dirty="0"/>
              <a:t>decompose the observed PM</a:t>
            </a:r>
            <a:r>
              <a:rPr lang="en-GB" baseline="-25000" dirty="0"/>
              <a:t>2.5</a:t>
            </a:r>
            <a:r>
              <a:rPr lang="en-GB" dirty="0"/>
              <a:t> into   a series of factors than may be able to be matched to a source type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en-GB" noProof="0" smtClean="0"/>
              <a:pPr/>
              <a:t>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93573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-111" charset="-128"/>
                <a:cs typeface="ＭＳ Ｐゴシック" pitchFamily="-111" charset="-128"/>
              </a:rPr>
              <a:t>Tracking reasonable progress with the influence of large episodic natural events is problematic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en-GB" noProof="0" smtClean="0"/>
              <a:pPr/>
              <a:t>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98484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GB" noProof="0" dirty="0" smtClean="0"/>
              <a:t>This</a:t>
            </a:r>
            <a:r>
              <a:rPr lang="en-GB" baseline="0" noProof="0" dirty="0" smtClean="0"/>
              <a:t> slide has animation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1153499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95% </a:t>
            </a:r>
            <a:r>
              <a:rPr lang="en-US" dirty="0" err="1" smtClean="0"/>
              <a:t>vs</a:t>
            </a:r>
            <a:r>
              <a:rPr lang="en-US" dirty="0" smtClean="0"/>
              <a:t> annually medians - so including more days that are not only 95% of 14 years </a:t>
            </a:r>
          </a:p>
          <a:p>
            <a:r>
              <a:rPr lang="en-GB" dirty="0" smtClean="0"/>
              <a:t>For this exercise, episode screening</a:t>
            </a:r>
            <a:r>
              <a:rPr lang="en-GB" baseline="0" dirty="0" smtClean="0"/>
              <a:t> is </a:t>
            </a:r>
            <a:r>
              <a:rPr lang="en-GB" dirty="0" smtClean="0"/>
              <a:t>only applied to 2064 end point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en-GB" noProof="0" smtClean="0"/>
              <a:pPr/>
              <a:t>11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72974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Takes advantage of evolving and changing characterization of natural and background emissions (e.g., biogenic, dust, etc.)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en-GB" noProof="0" smtClean="0"/>
              <a:pPr/>
              <a:t>15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43426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ogo_ramboll"/>
          <p:cNvSpPr>
            <a:spLocks noChangeAspect="1"/>
          </p:cNvSpPr>
          <p:nvPr userDrawn="1"/>
        </p:nvSpPr>
        <p:spPr>
          <a:xfrm>
            <a:off x="637201" y="6159609"/>
            <a:ext cx="1128381" cy="2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Logo_ramboll_bmkAr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02" y="6159609"/>
            <a:ext cx="2052859" cy="255600"/>
          </a:xfrm>
          <a:prstGeom prst="rect">
            <a:avLst/>
          </a:prstGeom>
        </p:spPr>
      </p:pic>
      <p:pic>
        <p:nvPicPr>
          <p:cNvPr id="6" name="Logo_ramboll_bmkAr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02" y="6159609"/>
            <a:ext cx="2052859" cy="255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612775" y="293615"/>
            <a:ext cx="7920038" cy="650636"/>
          </a:xfrm>
        </p:spPr>
        <p:txBody>
          <a:bodyPr tIns="0" anchor="b" anchorCtr="0"/>
          <a:lstStyle>
            <a:lvl1pPr>
              <a:defRPr sz="3200" cap="all" baseline="0" smtClean="0">
                <a:solidFill>
                  <a:schemeClr val="bg2"/>
                </a:solidFill>
                <a:latin typeface="Verdana" pitchFamily="34" charset="0"/>
              </a:defRPr>
            </a:lvl1pPr>
          </a:lstStyle>
          <a:p>
            <a:r>
              <a:rPr lang="en-GB" noProof="0" dirty="0" smtClean="0"/>
              <a:t>Click to edit Master title style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2775" y="943200"/>
            <a:ext cx="7920038" cy="1752600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3200" b="1" cap="all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 smtClean="0"/>
              <a:t>Click to edit Master subtitle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8404" y="6381328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F2B1B31C-D407-4AFD-A879-7832962F6B29}" type="slidenum">
              <a:rPr lang="en-GB" smtClean="0"/>
              <a:t>‹#›</a:t>
            </a:fld>
            <a:fld id="{68A736DA-7D55-48F1-90D6-39FAC58FB0C4}" type="slidenum">
              <a:rPr lang="en-GB" smtClean="0"/>
              <a:t>‹#›</a:t>
            </a:fld>
            <a:fld id="{2BFE7DAF-2A88-4987-9AEE-7FC00686E134}" type="slidenum">
              <a:rPr lang="en-GB" smtClean="0"/>
              <a:t>‹#›</a:t>
            </a:fld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687898" y="3805239"/>
            <a:ext cx="3844925" cy="1928812"/>
          </a:xfrm>
          <a:noFill/>
          <a:ln>
            <a:noFill/>
          </a:ln>
        </p:spPr>
        <p:txBody>
          <a:bodyPr/>
          <a:lstStyle>
            <a:lvl1pPr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4687887" y="1645200"/>
            <a:ext cx="3844926" cy="1929851"/>
          </a:xfrm>
          <a:noFill/>
          <a:ln>
            <a:noFill/>
          </a:ln>
        </p:spPr>
        <p:txBody>
          <a:bodyPr/>
          <a:lstStyle>
            <a:lvl1pPr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5" y="1644651"/>
            <a:ext cx="3844926" cy="4089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26251" y="3805239"/>
            <a:ext cx="1806575" cy="1928812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ysClr val="windowText" lastClr="000000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687888" y="3805239"/>
            <a:ext cx="1808162" cy="1928812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ysClr val="windowText" lastClr="000000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4687889" y="1645200"/>
            <a:ext cx="3844924" cy="1929851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ysClr val="windowText" lastClr="000000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6" y="1644651"/>
            <a:ext cx="3844926" cy="4089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6726251" y="1644651"/>
            <a:ext cx="1806575" cy="1930400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687888" y="1646239"/>
            <a:ext cx="1808162" cy="1928812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687888" y="3805239"/>
            <a:ext cx="1808162" cy="1928812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26237" y="3805239"/>
            <a:ext cx="1806576" cy="1928812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6" y="1644651"/>
            <a:ext cx="3844926" cy="4089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3 images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6726238" y="1646240"/>
            <a:ext cx="1806574" cy="1928813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687888" y="1646239"/>
            <a:ext cx="1808162" cy="1928812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26237" y="3805239"/>
            <a:ext cx="1806576" cy="1928812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6" y="1644651"/>
            <a:ext cx="3844926" cy="4089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687888" y="3805246"/>
            <a:ext cx="1808162" cy="1027919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300"/>
              </a:spcAft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1588" indent="0">
              <a:lnSpc>
                <a:spcPct val="100000"/>
              </a:lnSpc>
              <a:spcAft>
                <a:spcPts val="0"/>
              </a:spcAft>
              <a:buNone/>
              <a:defRPr sz="1400" b="0"/>
            </a:lvl2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87888" y="4833165"/>
            <a:ext cx="1808162" cy="900895"/>
          </a:xfrm>
        </p:spPr>
        <p:txBody>
          <a:bodyPr lIns="0" anchor="b" anchorCtr="0"/>
          <a:lstStyle>
            <a:lvl1pPr marL="0" indent="0" algn="r">
              <a:lnSpc>
                <a:spcPct val="100000"/>
              </a:lnSpc>
              <a:spcAft>
                <a:spcPts val="300"/>
              </a:spcAft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1588" indent="0" algn="r">
              <a:lnSpc>
                <a:spcPct val="100000"/>
              </a:lnSpc>
              <a:spcAft>
                <a:spcPts val="0"/>
              </a:spcAft>
              <a:buNone/>
              <a:defRPr sz="1400" b="0"/>
            </a:lvl2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2 images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26251" y="3805239"/>
            <a:ext cx="1806575" cy="1928812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ysClr val="windowText" lastClr="000000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7" y="1644656"/>
            <a:ext cx="3844925" cy="408939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7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687892" y="1646239"/>
            <a:ext cx="1808163" cy="1928812"/>
          </a:xfrm>
        </p:spPr>
        <p:txBody>
          <a:bodyPr lIns="0"/>
          <a:lstStyle>
            <a:lvl1pPr marL="0" indent="0" algn="r">
              <a:lnSpc>
                <a:spcPct val="100000"/>
              </a:lnSpc>
              <a:spcAft>
                <a:spcPts val="300"/>
              </a:spcAft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1588" indent="0" algn="r">
              <a:lnSpc>
                <a:spcPct val="100000"/>
              </a:lnSpc>
              <a:spcAft>
                <a:spcPts val="0"/>
              </a:spcAft>
              <a:buNone/>
              <a:defRPr sz="1400" b="0"/>
            </a:lvl2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87892" y="3805239"/>
            <a:ext cx="1808163" cy="1928812"/>
          </a:xfrm>
        </p:spPr>
        <p:txBody>
          <a:bodyPr lIns="0"/>
          <a:lstStyle>
            <a:lvl1pPr marL="0" indent="0" algn="r">
              <a:lnSpc>
                <a:spcPct val="100000"/>
              </a:lnSpc>
              <a:spcAft>
                <a:spcPts val="300"/>
              </a:spcAft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1588" indent="0" algn="r">
              <a:lnSpc>
                <a:spcPct val="100000"/>
              </a:lnSpc>
              <a:spcAft>
                <a:spcPts val="0"/>
              </a:spcAft>
              <a:buNone/>
              <a:defRPr sz="1400" b="0"/>
            </a:lvl2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6726237" y="1646239"/>
            <a:ext cx="1806576" cy="1928812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w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12776" y="1647827"/>
            <a:ext cx="7915275" cy="4086225"/>
          </a:xfrm>
        </p:spPr>
        <p:txBody>
          <a:bodyPr lIns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20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>
            <a:lvl1pPr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>
            <a:lvl1pPr marL="3175" indent="-635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Insert picture: Click ‘Insert’ tab in Top Ribbon, Click ‘Picture’, Select the picture</a:t>
            </a:r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27384"/>
            <a:ext cx="9144000" cy="688538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612775" y="452440"/>
            <a:ext cx="7920038" cy="1356381"/>
          </a:xfrm>
        </p:spPr>
        <p:txBody>
          <a:bodyPr tIns="0"/>
          <a:lstStyle>
            <a:lvl1pPr>
              <a:defRPr sz="3200" cap="all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GB" noProof="0" dirty="0" smtClean="0"/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3" name="Logo_ramboll_white"/>
          <p:cNvSpPr>
            <a:spLocks noChangeAspect="1"/>
          </p:cNvSpPr>
          <p:nvPr userDrawn="1"/>
        </p:nvSpPr>
        <p:spPr>
          <a:xfrm>
            <a:off x="635730" y="6159609"/>
            <a:ext cx="1128381" cy="2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Logo_ramboll_white_bmkAr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31" y="6159609"/>
            <a:ext cx="2053243" cy="25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ogo_ramboll"/>
          <p:cNvSpPr>
            <a:spLocks noChangeAspect="1"/>
          </p:cNvSpPr>
          <p:nvPr userDrawn="1"/>
        </p:nvSpPr>
        <p:spPr>
          <a:xfrm>
            <a:off x="637201" y="6159609"/>
            <a:ext cx="1128381" cy="2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Logo_ramboll_bmkAr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02" y="6159609"/>
            <a:ext cx="2052859" cy="2556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9144000" cy="2879725"/>
          </a:xfrm>
          <a:noFill/>
          <a:ln>
            <a:noFill/>
          </a:ln>
        </p:spPr>
        <p:txBody>
          <a:bodyPr/>
          <a:lstStyle>
            <a:lvl1pPr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612776" y="3120714"/>
            <a:ext cx="7920037" cy="678727"/>
          </a:xfrm>
        </p:spPr>
        <p:txBody>
          <a:bodyPr tIns="0" anchor="b" anchorCtr="0"/>
          <a:lstStyle>
            <a:lvl1pPr>
              <a:defRPr sz="3200" cap="all" baseline="0" smtClean="0">
                <a:solidFill>
                  <a:schemeClr val="bg2"/>
                </a:solidFill>
                <a:latin typeface="Verdana" pitchFamily="34" charset="0"/>
              </a:defRPr>
            </a:lvl1pPr>
          </a:lstStyle>
          <a:p>
            <a:r>
              <a:rPr lang="en-GB" noProof="0" dirty="0" smtClean="0"/>
              <a:t>Click to edit Master title style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2776" y="3798000"/>
            <a:ext cx="7920037" cy="1752600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3200" b="1" cap="all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 smtClean="0"/>
              <a:t>Click to edit Master subtitle style</a:t>
            </a:r>
          </a:p>
        </p:txBody>
      </p:sp>
      <p:sp>
        <p:nvSpPr>
          <p:cNvPr id="9" name="SD_FLD_DocumentDate"/>
          <p:cNvSpPr txBox="1"/>
          <p:nvPr userDrawn="1"/>
        </p:nvSpPr>
        <p:spPr bwMode="auto">
          <a:xfrm>
            <a:off x="4569753" y="6280500"/>
            <a:ext cx="3963063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200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r>
              <a:rPr kumimoji="0" lang="en-GB" sz="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ＭＳ Ｐゴシック" pitchFamily="-111" charset="-128"/>
                <a:cs typeface="ＭＳ Ｐゴシック" pitchFamily="-111" charset="-128"/>
              </a:rPr>
              <a:t>8/12/15</a:t>
            </a:r>
            <a:endParaRPr kumimoji="0" lang="en-GB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" name="SD_FLD_Name"/>
          <p:cNvSpPr txBox="1"/>
          <p:nvPr userDrawn="1"/>
        </p:nvSpPr>
        <p:spPr bwMode="auto">
          <a:xfrm>
            <a:off x="4569753" y="6128100"/>
            <a:ext cx="3963063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200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r>
              <a:rPr kumimoji="0" lang="en-GB" sz="8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ＭＳ Ｐゴシック" pitchFamily="-111" charset="-128"/>
                <a:cs typeface="ＭＳ Ｐゴシック" pitchFamily="-111" charset="-128"/>
              </a:rPr>
              <a:t>OSAT Update</a:t>
            </a:r>
            <a:endParaRPr kumimoji="0" lang="en-GB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4687898" y="1646239"/>
            <a:ext cx="3844925" cy="4087812"/>
          </a:xfrm>
          <a:noFill/>
        </p:spPr>
        <p:txBody>
          <a:bodyPr/>
          <a:lstStyle>
            <a:lvl1pPr>
              <a:buNone/>
              <a:defRPr/>
            </a:lvl1pPr>
          </a:lstStyle>
          <a:p>
            <a:endParaRPr lang="en-GB" noProof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12776" y="1644651"/>
            <a:ext cx="3844924" cy="4089400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6" y="1644651"/>
            <a:ext cx="7918450" cy="4089400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5" y="1644651"/>
            <a:ext cx="3844926" cy="4089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887" y="1644651"/>
            <a:ext cx="3844926" cy="4089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9144000" cy="2879727"/>
          </a:xfrm>
          <a:noFill/>
          <a:ln>
            <a:noFill/>
          </a:ln>
        </p:spPr>
        <p:txBody>
          <a:bodyPr/>
          <a:lstStyle>
            <a:lvl1pPr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9" y="3313466"/>
            <a:ext cx="3665963" cy="1123655"/>
          </a:xfrm>
        </p:spPr>
        <p:txBody>
          <a:bodyPr/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7887" y="3376801"/>
            <a:ext cx="3844926" cy="2357251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2775" y="1644651"/>
            <a:ext cx="3844926" cy="4089400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7887" y="1646239"/>
            <a:ext cx="3844926" cy="1928812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7887" y="3805239"/>
            <a:ext cx="3844926" cy="1928812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4687898" y="1645200"/>
            <a:ext cx="3844925" cy="1929851"/>
          </a:xfrm>
          <a:noFill/>
          <a:ln>
            <a:noFill/>
          </a:ln>
        </p:spPr>
        <p:txBody>
          <a:bodyPr/>
          <a:lstStyle>
            <a:lvl1pPr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6" y="1644651"/>
            <a:ext cx="3844926" cy="4089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4406" y="6283334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ogo_ramboll"/>
          <p:cNvSpPr>
            <a:spLocks noChangeAspect="1"/>
          </p:cNvSpPr>
          <p:nvPr userDrawn="1"/>
        </p:nvSpPr>
        <p:spPr>
          <a:xfrm>
            <a:off x="637201" y="6159609"/>
            <a:ext cx="1128381" cy="2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Logo_ramboll_bmkArt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02" y="6159609"/>
            <a:ext cx="2052859" cy="255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12775" y="452437"/>
            <a:ext cx="7920038" cy="960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noProof="0" dirty="0" smtClean="0"/>
              <a:t>Presentation title</a:t>
            </a:r>
            <a:br>
              <a:rPr lang="en-GB" noProof="0" dirty="0" smtClean="0"/>
            </a:br>
            <a:r>
              <a:rPr lang="en-GB" noProof="0" dirty="0" smtClean="0"/>
              <a:t>(in cyan)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6287409"/>
            <a:ext cx="36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2775" y="1644651"/>
            <a:ext cx="7920038" cy="408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50" r:id="rId13"/>
    <p:sldLayoutId id="2147483751" r:id="rId14"/>
    <p:sldLayoutId id="2147483752" r:id="rId15"/>
    <p:sldLayoutId id="2147483749" r:id="rId16"/>
    <p:sldLayoutId id="2147483746" r:id="rId17"/>
    <p:sldLayoutId id="2147483747" r:id="rId18"/>
    <p:sldLayoutId id="2147483748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 cap="all">
          <a:solidFill>
            <a:schemeClr val="tx2"/>
          </a:solidFill>
          <a:latin typeface="Verdana"/>
          <a:ea typeface="ＭＳ Ｐゴシック" pitchFamily="-111" charset="-128"/>
          <a:cs typeface="ＭＳ Ｐゴシック" pitchFamily="-111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201600" indent="-203200" algn="l" defTabSz="457200" rtl="0" eaLnBrk="1" fontAlgn="base" hangingPunct="1">
        <a:lnSpc>
          <a:spcPts val="2163"/>
        </a:lnSpc>
        <a:spcBef>
          <a:spcPct val="0"/>
        </a:spcBef>
        <a:spcAft>
          <a:spcPts val="1500"/>
        </a:spcAft>
        <a:buFont typeface="Verdana" pitchFamily="34" charset="0"/>
        <a:buChar char="•"/>
        <a:defRPr kern="1200">
          <a:solidFill>
            <a:schemeClr val="tx1"/>
          </a:solidFill>
          <a:latin typeface="Verdana"/>
          <a:ea typeface="ＭＳ Ｐゴシック" pitchFamily="-111" charset="-128"/>
          <a:cs typeface="ＭＳ Ｐゴシック" pitchFamily="-111" charset="-128"/>
        </a:defRPr>
      </a:lvl1pPr>
      <a:lvl2pPr marL="571500" indent="-177800" algn="l" defTabSz="457200" rtl="0" eaLnBrk="1" fontAlgn="base" hangingPunct="1">
        <a:lnSpc>
          <a:spcPts val="1925"/>
        </a:lnSpc>
        <a:spcBef>
          <a:spcPct val="0"/>
        </a:spcBef>
        <a:spcAft>
          <a:spcPts val="1500"/>
        </a:spcAft>
        <a:buFont typeface="Verdana" pitchFamily="34" charset="0"/>
        <a:buChar char="•"/>
        <a:defRPr sz="1600" kern="1200">
          <a:solidFill>
            <a:schemeClr val="tx1"/>
          </a:solidFill>
          <a:latin typeface="Verdana"/>
          <a:ea typeface="ＭＳ Ｐゴシック" pitchFamily="-111" charset="-128"/>
          <a:cs typeface="+mn-cs"/>
        </a:defRPr>
      </a:lvl2pPr>
      <a:lvl3pPr marL="914400" indent="-152400" algn="l" defTabSz="457200" rtl="0" eaLnBrk="1" fontAlgn="base" hangingPunct="1">
        <a:lnSpc>
          <a:spcPts val="1675"/>
        </a:lnSpc>
        <a:spcBef>
          <a:spcPct val="0"/>
        </a:spcBef>
        <a:spcAft>
          <a:spcPts val="1500"/>
        </a:spcAft>
        <a:buFont typeface="Verdana" pitchFamily="34" charset="0"/>
        <a:buChar char="•"/>
        <a:defRPr sz="1400" kern="1200">
          <a:solidFill>
            <a:schemeClr val="tx1"/>
          </a:solidFill>
          <a:latin typeface="Verdana"/>
          <a:ea typeface="ＭＳ Ｐゴシック" pitchFamily="-111" charset="-128"/>
          <a:cs typeface="+mn-cs"/>
        </a:defRPr>
      </a:lvl3pPr>
      <a:lvl4pPr marL="1254125" indent="-161925" algn="l" defTabSz="457200" rtl="0" eaLnBrk="1" fontAlgn="base" hangingPunct="1">
        <a:lnSpc>
          <a:spcPts val="1438"/>
        </a:lnSpc>
        <a:spcBef>
          <a:spcPct val="0"/>
        </a:spcBef>
        <a:spcAft>
          <a:spcPts val="1500"/>
        </a:spcAft>
        <a:buFont typeface="Verdana" pitchFamily="34" charset="0"/>
        <a:buChar char="•"/>
        <a:defRPr sz="1400" kern="1200">
          <a:solidFill>
            <a:schemeClr val="tx1"/>
          </a:solidFill>
          <a:latin typeface="Verdana"/>
          <a:ea typeface="ＭＳ Ｐゴシック" pitchFamily="-111" charset="-128"/>
          <a:cs typeface="+mn-cs"/>
        </a:defRPr>
      </a:lvl4pPr>
      <a:lvl5pPr marL="1566863" indent="-169863" algn="l" defTabSz="457200" rtl="0" eaLnBrk="1" fontAlgn="base" hangingPunct="1">
        <a:lnSpc>
          <a:spcPts val="1200"/>
        </a:lnSpc>
        <a:spcBef>
          <a:spcPct val="0"/>
        </a:spcBef>
        <a:spcAft>
          <a:spcPts val="1500"/>
        </a:spcAft>
        <a:buFont typeface="Verdana" pitchFamily="34" charset="0"/>
        <a:buChar char="•"/>
        <a:defRPr sz="1400" kern="1200">
          <a:solidFill>
            <a:schemeClr val="tx1"/>
          </a:solidFill>
          <a:latin typeface="Verdana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tle_slide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9525000" y="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</p:pic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9525000" y="3609985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dirty="0" smtClean="0"/>
              <a:t>Title slide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62048" y="1952836"/>
            <a:ext cx="7920038" cy="650636"/>
          </a:xfrm>
        </p:spPr>
        <p:txBody>
          <a:bodyPr/>
          <a:lstStyle/>
          <a:p>
            <a:r>
              <a:rPr lang="en-US" sz="2400" dirty="0"/>
              <a:t>A Conceptual Approach to Address </a:t>
            </a:r>
            <a:r>
              <a:rPr lang="en-US" sz="2400" dirty="0" smtClean="0"/>
              <a:t>Anthropogenic / Non-Anthropogenic Emission </a:t>
            </a:r>
            <a:r>
              <a:rPr lang="en-US" sz="2400" dirty="0"/>
              <a:t>Sources to Help Develop a More Accurate Regional Haze Program </a:t>
            </a:r>
            <a:r>
              <a:rPr lang="en-US" sz="2400" dirty="0" err="1"/>
              <a:t>Glidepath</a:t>
            </a:r>
            <a:r>
              <a:rPr lang="en-US" sz="2400" dirty="0"/>
              <a:t> </a:t>
            </a:r>
            <a:endParaRPr lang="en-GB" sz="2400" dirty="0"/>
          </a:p>
        </p:txBody>
      </p:sp>
      <p:sp>
        <p:nvSpPr>
          <p:cNvPr id="7" name="Subtitle 5"/>
          <p:cNvSpPr txBox="1">
            <a:spLocks/>
          </p:cNvSpPr>
          <p:nvPr/>
        </p:nvSpPr>
        <p:spPr bwMode="auto">
          <a:xfrm>
            <a:off x="562048" y="3068563"/>
            <a:ext cx="7920038" cy="3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sz="3200" b="1" kern="1200" cap="all" baseline="0" smtClean="0">
                <a:solidFill>
                  <a:schemeClr val="tx2"/>
                </a:solidFill>
                <a:latin typeface="Verdana" pitchFamily="34" charset="0"/>
                <a:ea typeface="ＭＳ Ｐゴシック" pitchFamily="-111" charset="-128"/>
                <a:cs typeface="ＭＳ Ｐゴシック" pitchFamily="-111" charset="-128"/>
              </a:defRPr>
            </a:lvl1pPr>
            <a:lvl2pPr marL="571500" indent="-177800" algn="l" defTabSz="457200" rtl="0" eaLnBrk="1" fontAlgn="base" hangingPunct="1">
              <a:lnSpc>
                <a:spcPts val="1925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6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2pPr>
            <a:lvl3pPr marL="914400" indent="-152400" algn="l" defTabSz="457200" rtl="0" eaLnBrk="1" fontAlgn="base" hangingPunct="1">
              <a:lnSpc>
                <a:spcPts val="1675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3pPr>
            <a:lvl4pPr marL="1254125" indent="-161925" algn="l" defTabSz="457200" rtl="0" eaLnBrk="1" fontAlgn="base" hangingPunct="1">
              <a:lnSpc>
                <a:spcPts val="1438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4pPr>
            <a:lvl5pPr marL="1566863" indent="-169863" algn="l" defTabSz="457200" rtl="0" eaLnBrk="1" fontAlgn="base" hangingPunct="1">
              <a:lnSpc>
                <a:spcPts val="1200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Control </a:t>
            </a:r>
            <a:r>
              <a:rPr lang="en-US" sz="1600" dirty="0" smtClean="0"/>
              <a:t># 55</a:t>
            </a:r>
            <a:endParaRPr lang="en-US" sz="1600" dirty="0"/>
          </a:p>
          <a:p>
            <a:r>
              <a:rPr lang="en-US" sz="1600" dirty="0"/>
              <a:t>Presented at the A&amp;WMA Conference</a:t>
            </a:r>
          </a:p>
          <a:p>
            <a:r>
              <a:rPr lang="en-US" sz="1600" dirty="0"/>
              <a:t>Atmospheric Optics: Aerosols, Visibility, and the </a:t>
            </a:r>
            <a:r>
              <a:rPr lang="en-US" sz="1600" dirty="0" err="1"/>
              <a:t>Radiative</a:t>
            </a:r>
            <a:r>
              <a:rPr lang="en-US" sz="1600" dirty="0"/>
              <a:t> Balance</a:t>
            </a:r>
          </a:p>
          <a:p>
            <a:r>
              <a:rPr lang="en-US" sz="1600" dirty="0"/>
              <a:t>September 27-30, 2016, Jackson Hole WY</a:t>
            </a:r>
          </a:p>
          <a:p>
            <a:endParaRPr lang="en-US" sz="1800" cap="none" dirty="0" smtClean="0"/>
          </a:p>
          <a:p>
            <a:endParaRPr lang="en-GB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1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471" y="5933482"/>
            <a:ext cx="2211337" cy="578475"/>
          </a:xfrm>
          <a:prstGeom prst="rect">
            <a:avLst/>
          </a:prstGeom>
          <a:noFill/>
        </p:spPr>
      </p:pic>
      <p:sp>
        <p:nvSpPr>
          <p:cNvPr id="10" name="Subtitle 5"/>
          <p:cNvSpPr txBox="1">
            <a:spLocks/>
          </p:cNvSpPr>
          <p:nvPr/>
        </p:nvSpPr>
        <p:spPr bwMode="auto">
          <a:xfrm>
            <a:off x="4893082" y="4767880"/>
            <a:ext cx="3123531" cy="3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sz="3200" b="1" kern="1200" cap="all" baseline="0" smtClean="0">
                <a:solidFill>
                  <a:schemeClr val="tx2"/>
                </a:solidFill>
                <a:latin typeface="Verdana" pitchFamily="34" charset="0"/>
                <a:ea typeface="ＭＳ Ｐゴシック" pitchFamily="-111" charset="-128"/>
                <a:cs typeface="ＭＳ Ｐゴシック" pitchFamily="-111" charset="-128"/>
              </a:defRPr>
            </a:lvl1pPr>
            <a:lvl2pPr marL="571500" indent="-177800" algn="l" defTabSz="457200" rtl="0" eaLnBrk="1" fontAlgn="base" hangingPunct="1">
              <a:lnSpc>
                <a:spcPts val="1925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6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2pPr>
            <a:lvl3pPr marL="914400" indent="-152400" algn="l" defTabSz="457200" rtl="0" eaLnBrk="1" fontAlgn="base" hangingPunct="1">
              <a:lnSpc>
                <a:spcPts val="1675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3pPr>
            <a:lvl4pPr marL="1254125" indent="-161925" algn="l" defTabSz="457200" rtl="0" eaLnBrk="1" fontAlgn="base" hangingPunct="1">
              <a:lnSpc>
                <a:spcPts val="1438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4pPr>
            <a:lvl5pPr marL="1566863" indent="-169863" algn="l" defTabSz="457200" rtl="0" eaLnBrk="1" fontAlgn="base" hangingPunct="1">
              <a:lnSpc>
                <a:spcPts val="1200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600" cap="none" dirty="0"/>
              <a:t>Cassie Archuleta </a:t>
            </a:r>
            <a:endParaRPr lang="en-US" sz="1600" cap="none" dirty="0" smtClean="0"/>
          </a:p>
          <a:p>
            <a:pPr>
              <a:lnSpc>
                <a:spcPct val="150000"/>
              </a:lnSpc>
            </a:pPr>
            <a:r>
              <a:rPr lang="en-US" sz="1600" cap="none" dirty="0" smtClean="0"/>
              <a:t>Emily Vanden Hoek</a:t>
            </a:r>
          </a:p>
          <a:p>
            <a:pPr>
              <a:lnSpc>
                <a:spcPct val="150000"/>
              </a:lnSpc>
            </a:pPr>
            <a:r>
              <a:rPr lang="en-US" sz="1600" cap="none" dirty="0" smtClean="0"/>
              <a:t>Joe Adlhoch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11" name="Subtitle 5"/>
          <p:cNvSpPr txBox="1">
            <a:spLocks/>
          </p:cNvSpPr>
          <p:nvPr/>
        </p:nvSpPr>
        <p:spPr bwMode="auto">
          <a:xfrm>
            <a:off x="565260" y="4760751"/>
            <a:ext cx="3123531" cy="3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sz="3200" b="1" kern="1200" cap="all" baseline="0" smtClean="0">
                <a:solidFill>
                  <a:schemeClr val="tx2"/>
                </a:solidFill>
                <a:latin typeface="Verdana" pitchFamily="34" charset="0"/>
                <a:ea typeface="ＭＳ Ｐゴシック" pitchFamily="-111" charset="-128"/>
                <a:cs typeface="ＭＳ Ｐゴシック" pitchFamily="-111" charset="-128"/>
              </a:defRPr>
            </a:lvl1pPr>
            <a:lvl2pPr marL="571500" indent="-177800" algn="l" defTabSz="457200" rtl="0" eaLnBrk="1" fontAlgn="base" hangingPunct="1">
              <a:lnSpc>
                <a:spcPts val="1925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6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2pPr>
            <a:lvl3pPr marL="914400" indent="-152400" algn="l" defTabSz="457200" rtl="0" eaLnBrk="1" fontAlgn="base" hangingPunct="1">
              <a:lnSpc>
                <a:spcPts val="1675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3pPr>
            <a:lvl4pPr marL="1254125" indent="-161925" algn="l" defTabSz="457200" rtl="0" eaLnBrk="1" fontAlgn="base" hangingPunct="1">
              <a:lnSpc>
                <a:spcPts val="1438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4pPr>
            <a:lvl5pPr marL="1566863" indent="-169863" algn="l" defTabSz="457200" rtl="0" eaLnBrk="1" fontAlgn="base" hangingPunct="1">
              <a:lnSpc>
                <a:spcPts val="1200"/>
              </a:lnSpc>
              <a:spcBef>
                <a:spcPct val="0"/>
              </a:spcBef>
              <a:spcAft>
                <a:spcPts val="1500"/>
              </a:spcAft>
              <a:buFont typeface="Verdana" pitchFamily="34" charset="0"/>
              <a:buChar char="•"/>
              <a:defRPr sz="1400" kern="1200">
                <a:solidFill>
                  <a:schemeClr val="tx1"/>
                </a:solidFill>
                <a:latin typeface="Verdana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600" cap="none" dirty="0" err="1" smtClean="0"/>
              <a:t>Ou</a:t>
            </a:r>
            <a:r>
              <a:rPr lang="en-US" sz="1600" cap="none" dirty="0" smtClean="0"/>
              <a:t> Nopmongcol</a:t>
            </a:r>
            <a:endParaRPr lang="en-US" sz="1600" cap="none" dirty="0" smtClean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600" cap="none" dirty="0" smtClean="0"/>
              <a:t>Ralph Morris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82" y="3981046"/>
            <a:ext cx="8686800" cy="2721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2582" y="15240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Controllable vs. uncontrollable </a:t>
            </a:r>
            <a:r>
              <a:rPr lang="en-US" sz="2000" dirty="0">
                <a:solidFill>
                  <a:schemeClr val="bg2"/>
                </a:solidFill>
              </a:rPr>
              <a:t>contributions to aerosol extinction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57250" y="4636532"/>
            <a:ext cx="590550" cy="92606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1923" y="4314335"/>
            <a:ext cx="364555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Colors show US Anthropogenic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208" y="6454668"/>
            <a:ext cx="748576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Fraction from “uncontrollable” sources, determined using PSAT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82" y="1219200"/>
            <a:ext cx="8686800" cy="2721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V="1">
            <a:off x="503548" y="6309320"/>
            <a:ext cx="648977" cy="14534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21AFA-3AE7-4CEA-BC9B-447859BED57B}" type="slidenum">
              <a:rPr lang="en-GB" noProof="0" smtClean="0"/>
              <a:pPr/>
              <a:t>10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71114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Exclude </a:t>
            </a:r>
            <a:r>
              <a:rPr lang="en-US" dirty="0" err="1" smtClean="0"/>
              <a:t>vs</a:t>
            </a:r>
            <a:r>
              <a:rPr lang="en-US" dirty="0" smtClean="0"/>
              <a:t> Substitute</a:t>
            </a:r>
          </a:p>
          <a:p>
            <a:r>
              <a:rPr lang="en-US" dirty="0" smtClean="0"/>
              <a:t>Substitute outliers </a:t>
            </a:r>
            <a:r>
              <a:rPr lang="en-US" dirty="0"/>
              <a:t>(e.g., </a:t>
            </a:r>
            <a:r>
              <a:rPr lang="en-US" dirty="0" err="1"/>
              <a:t>Boylan</a:t>
            </a:r>
            <a:r>
              <a:rPr lang="en-US" dirty="0"/>
              <a:t> </a:t>
            </a:r>
            <a:r>
              <a:rPr lang="en-US" dirty="0" smtClean="0"/>
              <a:t>method) for “Background” conditions (2064):</a:t>
            </a:r>
          </a:p>
          <a:p>
            <a:pPr lvl="1"/>
            <a:r>
              <a:rPr lang="en-US" dirty="0" smtClean="0"/>
              <a:t>Calculate average quarterly median between 2004-2008 </a:t>
            </a:r>
          </a:p>
          <a:p>
            <a:pPr lvl="1"/>
            <a:r>
              <a:rPr lang="en-US" dirty="0" smtClean="0"/>
              <a:t>Replace OMC+EC (TC) and CM for values &gt; 5*Median (quarterly) with median values</a:t>
            </a:r>
          </a:p>
          <a:p>
            <a:pPr lvl="1"/>
            <a:r>
              <a:rPr lang="en-GB" dirty="0" smtClean="0"/>
              <a:t>Recalculate 20</a:t>
            </a:r>
            <a:r>
              <a:rPr lang="en-GB" dirty="0"/>
              <a:t>% worst days </a:t>
            </a:r>
            <a:r>
              <a:rPr lang="en-GB" dirty="0" smtClean="0"/>
              <a:t>from </a:t>
            </a:r>
            <a:r>
              <a:rPr lang="en-GB" dirty="0"/>
              <a:t>the “</a:t>
            </a:r>
            <a:r>
              <a:rPr lang="en-GB" dirty="0" smtClean="0"/>
              <a:t>uncontrollable” portion of the 2008 measurements</a:t>
            </a:r>
          </a:p>
          <a:p>
            <a:r>
              <a:rPr lang="en-GB" dirty="0" smtClean="0"/>
              <a:t>Large events at </a:t>
            </a:r>
            <a:r>
              <a:rPr lang="en-GB" dirty="0" err="1" smtClean="0"/>
              <a:t>CenSARA</a:t>
            </a:r>
            <a:r>
              <a:rPr lang="en-GB" dirty="0" smtClean="0"/>
              <a:t> sites in 2008</a:t>
            </a:r>
          </a:p>
          <a:p>
            <a:pPr lvl="1"/>
            <a:r>
              <a:rPr lang="en-GB" dirty="0" smtClean="0"/>
              <a:t>CM: BIBE1 </a:t>
            </a:r>
            <a:r>
              <a:rPr lang="en-GB" dirty="0"/>
              <a:t>site (2 days) and the GUMO1 site (6 days). </a:t>
            </a:r>
            <a:endParaRPr lang="en-GB" dirty="0" smtClean="0"/>
          </a:p>
          <a:p>
            <a:pPr lvl="1"/>
            <a:r>
              <a:rPr lang="en-GB" dirty="0" smtClean="0"/>
              <a:t>TC: No </a:t>
            </a:r>
            <a:r>
              <a:rPr lang="en-GB" dirty="0" err="1"/>
              <a:t>CenSARA</a:t>
            </a:r>
            <a:r>
              <a:rPr lang="en-GB" dirty="0"/>
              <a:t> sites met the criteria for </a:t>
            </a:r>
            <a:r>
              <a:rPr lang="en-GB" dirty="0" smtClean="0"/>
              <a:t>substitution</a:t>
            </a:r>
          </a:p>
          <a:p>
            <a:r>
              <a:rPr lang="en-US" dirty="0" smtClean="0"/>
              <a:t>Similar methodology for </a:t>
            </a:r>
            <a:r>
              <a:rPr lang="en-US" dirty="0"/>
              <a:t>“Baseline” and “Current” conditions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/>
              <a:t>ALTERNATIVE Determination OF MOST and LEAST IMPAIRED DAYS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36" y="6119452"/>
            <a:ext cx="1836204" cy="40589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21AFA-3AE7-4CEA-BC9B-447859BED57B}" type="slidenum">
              <a:rPr lang="en-GB" noProof="0" smtClean="0"/>
              <a:pPr/>
              <a:t>11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31277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0" y="6783"/>
            <a:ext cx="87630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dirty="0" smtClean="0"/>
              <a:t>Glideslope – Example Plots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16732"/>
            <a:ext cx="8031290" cy="5595938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21AFA-3AE7-4CEA-BC9B-447859BED57B}" type="slidenum">
              <a:rPr lang="en-GB" noProof="0" smtClean="0"/>
              <a:pPr/>
              <a:t>12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4989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0" y="6783"/>
            <a:ext cx="87630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dirty="0" smtClean="0"/>
              <a:t>Glideslope – Example Plots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92" y="1036821"/>
            <a:ext cx="4392200" cy="306034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21AFA-3AE7-4CEA-BC9B-447859BED57B}" type="slidenum">
              <a:rPr lang="en-GB" noProof="0" smtClean="0"/>
              <a:pPr/>
              <a:t>13</a:t>
            </a:fld>
            <a:endParaRPr lang="en-GB" noProof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004" y="1043743"/>
            <a:ext cx="4356484" cy="3035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7074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0" y="6783"/>
            <a:ext cx="87630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Glideslope – Example Plots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3" y="1268759"/>
            <a:ext cx="4512664" cy="3144275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21AFA-3AE7-4CEA-BC9B-447859BED57B}" type="slidenum">
              <a:rPr lang="en-GB" noProof="0" smtClean="0"/>
              <a:pPr/>
              <a:t>14</a:t>
            </a:fld>
            <a:endParaRPr lang="en-GB" noProof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996" y="1278311"/>
            <a:ext cx="4498955" cy="31347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5354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800708"/>
            <a:ext cx="8604956" cy="4952999"/>
          </a:xfrm>
        </p:spPr>
        <p:txBody>
          <a:bodyPr>
            <a:noAutofit/>
          </a:bodyPr>
          <a:lstStyle/>
          <a:p>
            <a:r>
              <a:rPr lang="en-GB" sz="1600" dirty="0" smtClean="0"/>
              <a:t>“…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modeling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is one possible technique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for 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determining 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that reasonably 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attributable visibility impairment is occurring</a:t>
            </a:r>
            <a:r>
              <a:rPr lang="en-GB" sz="1600" dirty="0" smtClean="0"/>
              <a:t>”   </a:t>
            </a:r>
            <a:r>
              <a:rPr lang="en-GB" sz="1600" i="1" dirty="0" smtClean="0"/>
              <a:t>4</a:t>
            </a:r>
            <a:r>
              <a:rPr lang="en-US" sz="1600" i="1" dirty="0" smtClean="0"/>
              <a:t>0 </a:t>
            </a:r>
            <a:r>
              <a:rPr lang="en-US" sz="1600" i="1" dirty="0"/>
              <a:t>CFR Parts 51 and 52</a:t>
            </a:r>
            <a:r>
              <a:rPr lang="en-GB" sz="1600" i="1" dirty="0" smtClean="0"/>
              <a:t>	</a:t>
            </a:r>
            <a:r>
              <a:rPr lang="en-GB" dirty="0" smtClean="0"/>
              <a:t>	</a:t>
            </a:r>
            <a:endParaRPr lang="en-US" dirty="0" smtClean="0"/>
          </a:p>
          <a:p>
            <a:pPr marL="171450" indent="-171450">
              <a:spcAft>
                <a:spcPts val="1200"/>
              </a:spcAft>
            </a:pPr>
            <a:r>
              <a:rPr lang="en-US" dirty="0" smtClean="0"/>
              <a:t>Advantages:</a:t>
            </a:r>
          </a:p>
          <a:p>
            <a:pPr marL="541350" lvl="1" indent="-171450">
              <a:spcAft>
                <a:spcPts val="1200"/>
              </a:spcAft>
            </a:pPr>
            <a:r>
              <a:rPr lang="en-US" dirty="0" smtClean="0"/>
              <a:t>Consistent assumptions for all points along </a:t>
            </a:r>
            <a:r>
              <a:rPr lang="en-US" dirty="0" err="1" smtClean="0"/>
              <a:t>glidepath</a:t>
            </a:r>
            <a:r>
              <a:rPr lang="en-US" dirty="0" smtClean="0"/>
              <a:t> (e.g., meteorological conditions, emissions profiles, etc.)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/>
              <a:t>Daily distribution for “uncontrollable” </a:t>
            </a:r>
            <a:r>
              <a:rPr lang="en-US" dirty="0" smtClean="0"/>
              <a:t>2064 goal allows </a:t>
            </a:r>
            <a:r>
              <a:rPr lang="en-US" dirty="0"/>
              <a:t>for determination of 20% best and 20% worst </a:t>
            </a:r>
            <a:r>
              <a:rPr lang="en-US" dirty="0" smtClean="0"/>
              <a:t>days 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2064 </a:t>
            </a:r>
            <a:r>
              <a:rPr lang="en-US" dirty="0" smtClean="0"/>
              <a:t>goal can </a:t>
            </a:r>
            <a:r>
              <a:rPr lang="en-US" dirty="0"/>
              <a:t>be updated </a:t>
            </a:r>
            <a:r>
              <a:rPr lang="en-US" dirty="0" smtClean="0"/>
              <a:t>with </a:t>
            </a:r>
            <a:r>
              <a:rPr lang="en-US" dirty="0"/>
              <a:t>each 10-year </a:t>
            </a:r>
            <a:r>
              <a:rPr lang="en-US" dirty="0" smtClean="0"/>
              <a:t>SIP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Considerations and refinements:</a:t>
            </a:r>
          </a:p>
          <a:p>
            <a:pPr lvl="1"/>
            <a:r>
              <a:rPr lang="en-GB" dirty="0"/>
              <a:t>Detailed model </a:t>
            </a:r>
            <a:r>
              <a:rPr lang="en-GB" dirty="0" smtClean="0"/>
              <a:t>performance </a:t>
            </a:r>
            <a:r>
              <a:rPr lang="en-GB" dirty="0"/>
              <a:t>evaluation is crucial</a:t>
            </a:r>
          </a:p>
          <a:p>
            <a:pPr lvl="1"/>
            <a:r>
              <a:rPr lang="en-GB" dirty="0"/>
              <a:t>Identification and treatment of </a:t>
            </a:r>
            <a:r>
              <a:rPr lang="en-GB" dirty="0" smtClean="0"/>
              <a:t>large natural </a:t>
            </a:r>
            <a:r>
              <a:rPr lang="en-GB" dirty="0"/>
              <a:t>events is </a:t>
            </a:r>
            <a:r>
              <a:rPr lang="en-GB" dirty="0" smtClean="0"/>
              <a:t>subjective</a:t>
            </a:r>
          </a:p>
          <a:p>
            <a:pPr lvl="1"/>
            <a:r>
              <a:rPr lang="en-US" b="1" dirty="0"/>
              <a:t>Similar analysis can be done for 20% most impaired days (Thursday: 9B)</a:t>
            </a:r>
          </a:p>
          <a:p>
            <a:pPr lvl="1"/>
            <a:r>
              <a:rPr lang="en-GB" dirty="0" smtClean="0"/>
              <a:t>Zero-anthropogenic </a:t>
            </a:r>
            <a:r>
              <a:rPr lang="en-GB" dirty="0" smtClean="0"/>
              <a:t>simulation </a:t>
            </a:r>
            <a:r>
              <a:rPr lang="en-GB" dirty="0" smtClean="0"/>
              <a:t>to </a:t>
            </a:r>
            <a:r>
              <a:rPr lang="en-GB" dirty="0" smtClean="0"/>
              <a:t>set 2064 goals</a:t>
            </a:r>
            <a:endParaRPr lang="en-US" dirty="0"/>
          </a:p>
          <a:p>
            <a:pPr marL="884250" lvl="2" indent="-171450">
              <a:spcAft>
                <a:spcPts val="0"/>
              </a:spcAft>
            </a:pPr>
            <a:endParaRPr lang="en-US" sz="1200" dirty="0"/>
          </a:p>
          <a:p>
            <a:pPr marL="762000" lvl="2" indent="0">
              <a:spcAft>
                <a:spcPts val="0"/>
              </a:spcAft>
              <a:buNone/>
            </a:pPr>
            <a:endParaRPr lang="en-US" sz="800" dirty="0"/>
          </a:p>
          <a:p>
            <a:pPr marL="762000" lvl="2" indent="0">
              <a:spcAft>
                <a:spcPts val="0"/>
              </a:spcAft>
              <a:buNone/>
            </a:pPr>
            <a:endParaRPr lang="en-US" sz="800" dirty="0" smtClean="0"/>
          </a:p>
          <a:p>
            <a:pPr marL="393700" lvl="1" indent="0">
              <a:spcAft>
                <a:spcPts val="0"/>
              </a:spcAft>
              <a:buNone/>
            </a:pPr>
            <a:endParaRPr lang="en-US" sz="800" dirty="0" smtClean="0"/>
          </a:p>
          <a:p>
            <a:pPr marL="762000" lvl="2" indent="0">
              <a:spcAft>
                <a:spcPts val="0"/>
              </a:spcAft>
              <a:buNone/>
            </a:pPr>
            <a:endParaRPr lang="en-US" sz="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1540" y="152636"/>
            <a:ext cx="8229600" cy="612068"/>
          </a:xfrm>
        </p:spPr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sz="2000" dirty="0">
              <a:solidFill>
                <a:schemeClr val="bg2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36" y="6119452"/>
            <a:ext cx="1836204" cy="40589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21AFA-3AE7-4CEA-BC9B-447859BED57B}" type="slidenum">
              <a:rPr lang="en-GB" noProof="0" smtClean="0"/>
              <a:pPr/>
              <a:t>15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77317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21AFA-3AE7-4CEA-BC9B-447859BED57B}" type="slidenum">
              <a:rPr lang="en-GB" noProof="0" smtClean="0"/>
              <a:pPr/>
              <a:t>16</a:t>
            </a:fld>
            <a:endParaRPr lang="en-GB" noProof="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252" y="6041050"/>
            <a:ext cx="1836204" cy="405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210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7918450" cy="4716524"/>
          </a:xfrm>
        </p:spPr>
        <p:txBody>
          <a:bodyPr/>
          <a:lstStyle/>
          <a:p>
            <a:r>
              <a:rPr lang="en-US" dirty="0" smtClean="0"/>
              <a:t>Established by EPA in 1999 (40 CFR Part 51 Sections 308 &amp; 309)</a:t>
            </a:r>
          </a:p>
          <a:p>
            <a:r>
              <a:rPr lang="en-US" dirty="0" smtClean="0"/>
              <a:t>Requires States to develop Implementation Plans (</a:t>
            </a:r>
            <a:r>
              <a:rPr lang="en-US" dirty="0" err="1" smtClean="0"/>
              <a:t>SIPs</a:t>
            </a:r>
            <a:r>
              <a:rPr lang="en-US" dirty="0" smtClean="0"/>
              <a:t>) to provide protection for Federal Class I Areas</a:t>
            </a:r>
          </a:p>
          <a:p>
            <a:pPr lvl="1"/>
            <a:r>
              <a:rPr lang="en-US" dirty="0" smtClean="0"/>
              <a:t>Establish </a:t>
            </a:r>
            <a:r>
              <a:rPr lang="en-US" b="1" dirty="0" smtClean="0"/>
              <a:t>Reasonable Progress</a:t>
            </a:r>
            <a:r>
              <a:rPr lang="en-US" dirty="0" smtClean="0"/>
              <a:t> goals toward achieving </a:t>
            </a:r>
            <a:r>
              <a:rPr lang="en-US" b="1" dirty="0" smtClean="0"/>
              <a:t>Natural Conditions</a:t>
            </a:r>
            <a:r>
              <a:rPr lang="en-US" dirty="0" smtClean="0"/>
              <a:t> by the year 2064</a:t>
            </a:r>
          </a:p>
          <a:p>
            <a:pPr lvl="1"/>
            <a:r>
              <a:rPr lang="en-US" dirty="0" smtClean="0"/>
              <a:t>Natural Conditions are defined as visibility conditions that would be experienced absent </a:t>
            </a:r>
            <a:r>
              <a:rPr lang="en-US" b="1" u="sng" dirty="0" smtClean="0"/>
              <a:t>human-caused impairment </a:t>
            </a:r>
          </a:p>
          <a:p>
            <a:r>
              <a:rPr lang="en-US" dirty="0" smtClean="0"/>
              <a:t>Periodic SIP updates are due every 10 years</a:t>
            </a:r>
          </a:p>
          <a:p>
            <a:pPr lvl="1"/>
            <a:r>
              <a:rPr lang="en-US" dirty="0" smtClean="0"/>
              <a:t>The next one is due in 2021 with 2028 </a:t>
            </a:r>
            <a:r>
              <a:rPr lang="en-US" dirty="0" smtClean="0"/>
              <a:t>milestone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haze rule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36" y="6119452"/>
            <a:ext cx="1836204" cy="405892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21AFA-3AE7-4CEA-BC9B-447859BED57B}" type="slidenum">
              <a:rPr lang="en-GB" noProof="0" smtClean="0"/>
              <a:pPr/>
              <a:t>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7987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520788"/>
            <a:ext cx="8351712" cy="4089400"/>
          </a:xfrm>
        </p:spPr>
        <p:txBody>
          <a:bodyPr/>
          <a:lstStyle/>
          <a:p>
            <a:r>
              <a:rPr lang="en-GB" dirty="0" smtClean="0"/>
              <a:t>Proposed on April 25, 2016</a:t>
            </a:r>
          </a:p>
          <a:p>
            <a:r>
              <a:rPr lang="en-GB" dirty="0" smtClean="0"/>
              <a:t>Extend the requirements to all states (reasonably attributable visibility impairment, RAVI)</a:t>
            </a:r>
          </a:p>
          <a:p>
            <a:r>
              <a:rPr lang="en-GB" dirty="0" smtClean="0"/>
              <a:t>The 2</a:t>
            </a:r>
            <a:r>
              <a:rPr lang="en-GB" baseline="30000" dirty="0" smtClean="0"/>
              <a:t>nd</a:t>
            </a:r>
            <a:r>
              <a:rPr lang="en-GB" dirty="0" smtClean="0"/>
              <a:t> planning period would remain 2028</a:t>
            </a:r>
          </a:p>
          <a:p>
            <a:r>
              <a:rPr lang="en-GB" dirty="0" smtClean="0"/>
              <a:t>Interim progress report deadlines : Jan/2025, Jul/2033, every 10 </a:t>
            </a:r>
            <a:r>
              <a:rPr lang="en-GB" dirty="0" err="1" smtClean="0"/>
              <a:t>yrs</a:t>
            </a:r>
            <a:endParaRPr lang="en-GB" dirty="0" smtClean="0"/>
          </a:p>
          <a:p>
            <a:r>
              <a:rPr lang="en-GB" dirty="0" smtClean="0"/>
              <a:t>Visibility Impairment due to </a:t>
            </a:r>
            <a:r>
              <a:rPr lang="en-GB" u="sng" dirty="0" smtClean="0"/>
              <a:t>anthropogenic impacts</a:t>
            </a:r>
          </a:p>
          <a:p>
            <a:r>
              <a:rPr lang="en-GB" dirty="0" smtClean="0"/>
              <a:t>Account for International emissions</a:t>
            </a:r>
          </a:p>
          <a:p>
            <a:r>
              <a:rPr lang="en-GB" dirty="0" smtClean="0"/>
              <a:t>EPA provided a draft guidance on June 30, 2016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21AFA-3AE7-4CEA-BC9B-447859BED57B}" type="slidenum">
              <a:rPr lang="en-GB" noProof="0" smtClean="0"/>
              <a:pPr/>
              <a:t>3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Amendments to the RHR</a:t>
            </a:r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36" y="6119452"/>
            <a:ext cx="1836204" cy="405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0118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591" y="1475464"/>
            <a:ext cx="7918450" cy="471652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EPA provided concept of linear progress toward 2064 visibility goal calculated using IMPROVE network data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010" y="332656"/>
            <a:ext cx="7920038" cy="960339"/>
          </a:xfrm>
        </p:spPr>
        <p:txBody>
          <a:bodyPr/>
          <a:lstStyle/>
          <a:p>
            <a:r>
              <a:rPr lang="en-US" dirty="0"/>
              <a:t>Uniform rate of progress (URP) GLIDEPATH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36" y="6119452"/>
            <a:ext cx="1836204" cy="405892"/>
          </a:xfrm>
          <a:prstGeom prst="rect">
            <a:avLst/>
          </a:prstGeom>
          <a:noFill/>
        </p:spPr>
      </p:pic>
      <p:sp>
        <p:nvSpPr>
          <p:cNvPr id="4" name="Down Arrow 3"/>
          <p:cNvSpPr/>
          <p:nvPr/>
        </p:nvSpPr>
        <p:spPr>
          <a:xfrm>
            <a:off x="4355976" y="2744924"/>
            <a:ext cx="396044" cy="576064"/>
          </a:xfrm>
          <a:prstGeom prst="down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350794" y="4041068"/>
            <a:ext cx="396044" cy="576064"/>
          </a:xfrm>
          <a:prstGeom prst="down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0" y="2312876"/>
            <a:ext cx="6428184" cy="3456384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21AFA-3AE7-4CEA-BC9B-447859BED57B}" type="slidenum">
              <a:rPr lang="en-GB" noProof="0" smtClean="0"/>
              <a:pPr/>
              <a:t>4</a:t>
            </a:fld>
            <a:endParaRPr lang="en-GB" noProof="0" dirty="0"/>
          </a:p>
        </p:txBody>
      </p:sp>
      <p:sp>
        <p:nvSpPr>
          <p:cNvPr id="10" name="Rectangle 9"/>
          <p:cNvSpPr/>
          <p:nvPr/>
        </p:nvSpPr>
        <p:spPr>
          <a:xfrm>
            <a:off x="1890082" y="4247800"/>
            <a:ext cx="28443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Current Conditions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(most recent 5-year period of fully validated data)</a:t>
            </a:r>
          </a:p>
        </p:txBody>
      </p:sp>
    </p:spTree>
    <p:extLst>
      <p:ext uri="{BB962C8B-B14F-4D97-AF65-F5344CB8AC3E}">
        <p14:creationId xmlns:p14="http://schemas.microsoft.com/office/powerpoint/2010/main" val="3170504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908720"/>
            <a:ext cx="7918450" cy="475332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Regional Haze Rule (as in first implementation period 2000-2018)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Progress toward natural conditions for </a:t>
            </a:r>
            <a:r>
              <a:rPr lang="en-US" dirty="0"/>
              <a:t>Worst 20 percent (W20%) </a:t>
            </a:r>
            <a:r>
              <a:rPr lang="en-US" dirty="0" smtClean="0"/>
              <a:t>based </a:t>
            </a:r>
            <a:r>
              <a:rPr lang="en-US" dirty="0"/>
              <a:t>on IMPROVE measurements 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In </a:t>
            </a:r>
            <a:r>
              <a:rPr lang="en-US" dirty="0" smtClean="0"/>
              <a:t>western U.S. W20% days frequently dominated by wildfires and windblown dust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“natural” conditions:</a:t>
            </a:r>
          </a:p>
          <a:p>
            <a:pPr lvl="1"/>
            <a:r>
              <a:rPr lang="en-US" dirty="0"/>
              <a:t>Default estimates use broad regional averages that do not consider natural episodic events such as wildfires and dust transport (</a:t>
            </a:r>
            <a:r>
              <a:rPr lang="en-US" dirty="0" err="1"/>
              <a:t>Trijonis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21AFA-3AE7-4CEA-BC9B-447859BED57B}" type="slidenum">
              <a:rPr lang="en-GB" noProof="0" smtClean="0"/>
              <a:pPr/>
              <a:t>5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2775" y="188641"/>
            <a:ext cx="7920038" cy="648072"/>
          </a:xfrm>
        </p:spPr>
        <p:txBody>
          <a:bodyPr/>
          <a:lstStyle/>
          <a:p>
            <a:r>
              <a:rPr lang="en-US" dirty="0" smtClean="0"/>
              <a:t>Regional haze rule glidepath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36" y="6119452"/>
            <a:ext cx="1836204" cy="405892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67" y="2738457"/>
            <a:ext cx="6444716" cy="1934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97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239" y="1304764"/>
            <a:ext cx="7918450" cy="4716524"/>
          </a:xfrm>
        </p:spPr>
        <p:txBody>
          <a:bodyPr/>
          <a:lstStyle/>
          <a:p>
            <a:pPr marL="201600" lvl="1" indent="-203200">
              <a:lnSpc>
                <a:spcPts val="2163"/>
              </a:lnSpc>
            </a:pPr>
            <a:r>
              <a:rPr lang="en-GB" sz="1800" b="1" dirty="0" smtClean="0"/>
              <a:t>Motivation</a:t>
            </a:r>
            <a:r>
              <a:rPr lang="en-GB" sz="1800" dirty="0" smtClean="0"/>
              <a:t>:  Human-caused </a:t>
            </a:r>
            <a:r>
              <a:rPr lang="en-GB" sz="1800" dirty="0"/>
              <a:t>impairment </a:t>
            </a:r>
            <a:r>
              <a:rPr lang="en-GB" sz="1800" dirty="0" err="1"/>
              <a:t>v.s</a:t>
            </a:r>
            <a:r>
              <a:rPr lang="en-GB" sz="1800" dirty="0"/>
              <a:t>. </a:t>
            </a:r>
            <a:r>
              <a:rPr lang="en-US" sz="1800" dirty="0"/>
              <a:t>Controllable sources</a:t>
            </a:r>
          </a:p>
          <a:p>
            <a:r>
              <a:rPr lang="en-US" b="1" dirty="0" smtClean="0"/>
              <a:t>Objective</a:t>
            </a:r>
            <a:r>
              <a:rPr lang="en-US" dirty="0" smtClean="0"/>
              <a:t>: </a:t>
            </a:r>
            <a:r>
              <a:rPr lang="en-GB" dirty="0" smtClean="0"/>
              <a:t>Provide recommendations regarding how to account </a:t>
            </a:r>
            <a:r>
              <a:rPr lang="en-GB" dirty="0"/>
              <a:t>for the impact of uncontrollable </a:t>
            </a:r>
            <a:r>
              <a:rPr lang="en-GB" dirty="0" smtClean="0"/>
              <a:t>sources on the </a:t>
            </a:r>
            <a:r>
              <a:rPr lang="en-GB" dirty="0" err="1" smtClean="0"/>
              <a:t>glidepath</a:t>
            </a:r>
            <a:endParaRPr lang="en-US" dirty="0" smtClean="0"/>
          </a:p>
          <a:p>
            <a:r>
              <a:rPr lang="en-US" dirty="0" smtClean="0"/>
              <a:t>Factors evaluated include:</a:t>
            </a:r>
          </a:p>
          <a:p>
            <a:pPr lvl="1"/>
            <a:r>
              <a:rPr lang="en-US" dirty="0" smtClean="0"/>
              <a:t>Definitions of controllable vs. uncontrollable sources</a:t>
            </a:r>
          </a:p>
          <a:p>
            <a:pPr lvl="1"/>
            <a:r>
              <a:rPr lang="en-US" dirty="0" smtClean="0"/>
              <a:t>Attribution methods</a:t>
            </a:r>
          </a:p>
          <a:p>
            <a:r>
              <a:rPr lang="en-US" dirty="0" smtClean="0"/>
              <a:t>RHR </a:t>
            </a:r>
            <a:r>
              <a:rPr lang="en-US" dirty="0" err="1" smtClean="0"/>
              <a:t>glidepath</a:t>
            </a:r>
            <a:r>
              <a:rPr lang="en-US" dirty="0" smtClean="0"/>
              <a:t> recommendations, including:</a:t>
            </a:r>
          </a:p>
          <a:p>
            <a:pPr lvl="1"/>
            <a:r>
              <a:rPr lang="en-US" dirty="0" smtClean="0"/>
              <a:t>Modifications to treatment of “Natural Conditions”</a:t>
            </a:r>
          </a:p>
          <a:p>
            <a:pPr lvl="1"/>
            <a:r>
              <a:rPr lang="en-US" dirty="0" smtClean="0"/>
              <a:t>Characterization of large episodic natural events (e.g., wildfires and dust storms)</a:t>
            </a:r>
          </a:p>
          <a:p>
            <a:pPr lvl="1"/>
            <a:r>
              <a:rPr lang="en-US" dirty="0" smtClean="0"/>
              <a:t>Calculation of 20% most impaired/least impaired days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CENSARA RHR </a:t>
            </a:r>
            <a:r>
              <a:rPr lang="en-US" dirty="0" err="1" smtClean="0"/>
              <a:t>Glidepath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36" y="6119452"/>
            <a:ext cx="1836204" cy="405892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21AFA-3AE7-4CEA-BC9B-447859BED57B}" type="slidenum">
              <a:rPr lang="en-GB" noProof="0" smtClean="0"/>
              <a:pPr/>
              <a:t>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24288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5556" y="1196752"/>
            <a:ext cx="7918450" cy="4089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dirty="0" smtClean="0"/>
              <a:t>IMPROVE </a:t>
            </a:r>
            <a:r>
              <a:rPr lang="en-GB" dirty="0"/>
              <a:t>measurements cannot distinguish between controllable and uncontrollable contributions</a:t>
            </a:r>
          </a:p>
          <a:p>
            <a:pPr lvl="1">
              <a:spcAft>
                <a:spcPts val="600"/>
              </a:spcAft>
              <a:buSzPct val="150000"/>
              <a:buFont typeface="Arial" pitchFamily="34" charset="0"/>
              <a:buChar char="•"/>
            </a:pPr>
            <a:r>
              <a:rPr lang="en-GB" dirty="0"/>
              <a:t>Statistical methods to filter high OC/EC (fires) or Crustal (WBD)</a:t>
            </a:r>
          </a:p>
          <a:p>
            <a:pPr lvl="1">
              <a:spcAft>
                <a:spcPts val="600"/>
              </a:spcAft>
              <a:buSzPct val="150000"/>
              <a:buFont typeface="Arial" pitchFamily="34" charset="0"/>
              <a:buChar char="•"/>
            </a:pPr>
            <a:r>
              <a:rPr lang="en-GB" dirty="0"/>
              <a:t>Receptor modeling (CMB, PMF, </a:t>
            </a:r>
            <a:r>
              <a:rPr lang="en-GB" dirty="0" err="1"/>
              <a:t>Unmix</a:t>
            </a:r>
            <a:r>
              <a:rPr lang="en-GB" dirty="0"/>
              <a:t>)</a:t>
            </a:r>
          </a:p>
          <a:p>
            <a:pPr lvl="1">
              <a:buSzPct val="150000"/>
              <a:buFont typeface="Arial" pitchFamily="34" charset="0"/>
              <a:buChar char="•"/>
            </a:pPr>
            <a:r>
              <a:rPr lang="en-GB" dirty="0"/>
              <a:t>Screening (“Exceptional Events</a:t>
            </a:r>
            <a:r>
              <a:rPr lang="en-GB" dirty="0" smtClean="0"/>
              <a:t>”)</a:t>
            </a:r>
          </a:p>
          <a:p>
            <a:r>
              <a:rPr lang="en-GB" dirty="0" smtClean="0"/>
              <a:t>Photochemical </a:t>
            </a:r>
            <a:r>
              <a:rPr lang="en-GB" dirty="0"/>
              <a:t>grid models (PGMs) </a:t>
            </a:r>
          </a:p>
          <a:p>
            <a:pPr lvl="1"/>
            <a:r>
              <a:rPr lang="en-GB" dirty="0" smtClean="0"/>
              <a:t>Source </a:t>
            </a:r>
            <a:r>
              <a:rPr lang="en-GB" dirty="0"/>
              <a:t>apportionment algorithms track contributions from all sources with accurate distinction of natural </a:t>
            </a:r>
            <a:r>
              <a:rPr lang="en-GB" dirty="0" err="1"/>
              <a:t>vs</a:t>
            </a:r>
            <a:r>
              <a:rPr lang="en-GB" dirty="0"/>
              <a:t> anthropogenic emissions </a:t>
            </a:r>
          </a:p>
          <a:p>
            <a:r>
              <a:rPr lang="en-GB" dirty="0" smtClean="0"/>
              <a:t>Hybrid </a:t>
            </a:r>
            <a:r>
              <a:rPr lang="en-GB" dirty="0"/>
              <a:t>method: combined elements of PGM and observation </a:t>
            </a:r>
          </a:p>
          <a:p>
            <a:pPr lvl="1"/>
            <a:r>
              <a:rPr lang="en-GB" dirty="0"/>
              <a:t>use CAMx PSAT visibility analysis data to scale the source contributions to match the IMPROVE measurements by species</a:t>
            </a:r>
          </a:p>
          <a:p>
            <a:pPr lvl="1"/>
            <a:r>
              <a:rPr lang="en-GB" dirty="0" smtClean="0"/>
              <a:t>previous </a:t>
            </a:r>
            <a:r>
              <a:rPr lang="en-GB" dirty="0"/>
              <a:t>studies: CENRAP, WRAP TSS, </a:t>
            </a:r>
            <a:r>
              <a:rPr lang="en-GB" dirty="0" smtClean="0"/>
              <a:t>WAQMS 2008, WAQS 2011 analysis  </a:t>
            </a:r>
            <a:r>
              <a:rPr lang="en-GB" dirty="0" smtClean="0"/>
              <a:t>(Ralph Morris: Control </a:t>
            </a:r>
            <a:r>
              <a:rPr lang="en-GB" dirty="0" smtClean="0"/>
              <a:t>#116)  </a:t>
            </a:r>
            <a:endParaRPr lang="en-GB" dirty="0"/>
          </a:p>
          <a:p>
            <a:pPr lvl="2"/>
            <a:endParaRPr lang="en-GB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Attribution method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21AFA-3AE7-4CEA-BC9B-447859BED57B}" type="slidenum">
              <a:rPr lang="en-GB" noProof="0" smtClean="0"/>
              <a:pPr/>
              <a:t>7</a:t>
            </a:fld>
            <a:endParaRPr lang="en-GB" noProof="0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36" y="6119452"/>
            <a:ext cx="1836204" cy="405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635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4671"/>
          </a:xfrm>
        </p:spPr>
        <p:txBody>
          <a:bodyPr>
            <a:normAutofit/>
          </a:bodyPr>
          <a:lstStyle/>
          <a:p>
            <a:r>
              <a:rPr lang="en-US" dirty="0" smtClean="0"/>
              <a:t>Generate PGM </a:t>
            </a:r>
            <a:r>
              <a:rPr lang="en-US" dirty="0"/>
              <a:t>m</a:t>
            </a:r>
            <a:r>
              <a:rPr lang="en-US" dirty="0" smtClean="0"/>
              <a:t>ass </a:t>
            </a:r>
            <a:r>
              <a:rPr lang="en-US" dirty="0"/>
              <a:t>a</a:t>
            </a:r>
            <a:r>
              <a:rPr lang="en-US" dirty="0" smtClean="0"/>
              <a:t>ttribution results</a:t>
            </a:r>
          </a:p>
          <a:p>
            <a:pPr lvl="1"/>
            <a:r>
              <a:rPr lang="en-US" dirty="0" smtClean="0"/>
              <a:t>Separately for controllable and </a:t>
            </a:r>
            <a:r>
              <a:rPr lang="en-US" dirty="0" smtClean="0"/>
              <a:t>un</a:t>
            </a:r>
            <a:r>
              <a:rPr lang="en-US" dirty="0" smtClean="0"/>
              <a:t>controllable </a:t>
            </a:r>
            <a:r>
              <a:rPr lang="en-US" dirty="0" smtClean="0"/>
              <a:t>sources</a:t>
            </a:r>
          </a:p>
          <a:p>
            <a:r>
              <a:rPr lang="en-GB" dirty="0" smtClean="0"/>
              <a:t>Use PSAT visibility attribution </a:t>
            </a:r>
            <a:r>
              <a:rPr lang="en-GB" dirty="0"/>
              <a:t>data to scale the source contributions to match the IMPROVE measurements by </a:t>
            </a:r>
            <a:r>
              <a:rPr lang="en-GB" dirty="0" smtClean="0"/>
              <a:t>species on a daily basis</a:t>
            </a:r>
            <a:endParaRPr lang="en-GB" dirty="0"/>
          </a:p>
          <a:p>
            <a:pPr lvl="1"/>
            <a:r>
              <a:rPr lang="en-US" u="sng" dirty="0" smtClean="0"/>
              <a:t>Controllable</a:t>
            </a:r>
            <a:r>
              <a:rPr lang="en-US" dirty="0" smtClean="0"/>
              <a:t>: %Controllable (from PSAT) * measured (from IMPROVE)</a:t>
            </a:r>
            <a:endParaRPr lang="en-US" dirty="0"/>
          </a:p>
          <a:p>
            <a:pPr lvl="1"/>
            <a:r>
              <a:rPr lang="en-US" u="sng" dirty="0" smtClean="0"/>
              <a:t>Uncontrollable</a:t>
            </a:r>
            <a:r>
              <a:rPr lang="en-US" dirty="0"/>
              <a:t>: </a:t>
            </a:r>
            <a:r>
              <a:rPr lang="en-US" dirty="0" smtClean="0"/>
              <a:t>%Uncontrollable </a:t>
            </a:r>
            <a:r>
              <a:rPr lang="en-US" dirty="0"/>
              <a:t>(from </a:t>
            </a:r>
            <a:r>
              <a:rPr lang="en-US" dirty="0" smtClean="0"/>
              <a:t>PSAT</a:t>
            </a:r>
            <a:r>
              <a:rPr lang="en-US" dirty="0"/>
              <a:t>) * measured (from IMPROVE)</a:t>
            </a:r>
          </a:p>
          <a:p>
            <a:r>
              <a:rPr lang="en-US" dirty="0" smtClean="0"/>
              <a:t>Use </a:t>
            </a:r>
            <a:r>
              <a:rPr lang="en-US" dirty="0"/>
              <a:t>PSAT </a:t>
            </a:r>
            <a:r>
              <a:rPr lang="en-US" dirty="0" smtClean="0"/>
              <a:t>weighted “uncontrollable</a:t>
            </a:r>
            <a:r>
              <a:rPr lang="en-US" dirty="0"/>
              <a:t>” as a more attainable </a:t>
            </a:r>
            <a:r>
              <a:rPr lang="en-US" dirty="0" smtClean="0"/>
              <a:t>2064 goal </a:t>
            </a:r>
            <a:r>
              <a:rPr lang="en-US" dirty="0"/>
              <a:t>than default natural </a:t>
            </a:r>
            <a:r>
              <a:rPr lang="en-US" dirty="0" smtClean="0"/>
              <a:t>conditions</a:t>
            </a:r>
          </a:p>
          <a:p>
            <a:pPr marL="544500" lvl="2" indent="-203200">
              <a:lnSpc>
                <a:spcPts val="2163"/>
              </a:lnSpc>
            </a:pPr>
            <a:r>
              <a:rPr lang="en-US" sz="1600" dirty="0"/>
              <a:t>Accounts for natural emissions and international transport</a:t>
            </a:r>
          </a:p>
          <a:p>
            <a:pPr marL="39370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METHODOLOGY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36" y="6119452"/>
            <a:ext cx="1836204" cy="40589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21AFA-3AE7-4CEA-BC9B-447859BED57B}" type="slidenum">
              <a:rPr lang="en-GB" noProof="0" smtClean="0"/>
              <a:pPr/>
              <a:t>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34854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107504" y="1737852"/>
            <a:ext cx="4968552" cy="4089400"/>
          </a:xfrm>
        </p:spPr>
        <p:txBody>
          <a:bodyPr/>
          <a:lstStyle/>
          <a:p>
            <a:pPr marL="393700" lvl="1" indent="0">
              <a:buNone/>
            </a:pPr>
            <a:r>
              <a:rPr lang="en-US" b="1" dirty="0"/>
              <a:t>Uncontrollable</a:t>
            </a:r>
          </a:p>
          <a:p>
            <a:pPr lvl="2"/>
            <a:r>
              <a:rPr lang="en-US" dirty="0" smtClean="0"/>
              <a:t>Natural </a:t>
            </a:r>
            <a:r>
              <a:rPr lang="en-US" dirty="0"/>
              <a:t>(Bio, </a:t>
            </a:r>
            <a:r>
              <a:rPr lang="en-US" dirty="0" err="1"/>
              <a:t>LNOx</a:t>
            </a:r>
            <a:r>
              <a:rPr lang="en-US" dirty="0"/>
              <a:t>, SS, WBD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 smtClean="0"/>
              <a:t>All Non-US </a:t>
            </a:r>
            <a:r>
              <a:rPr lang="en-US" dirty="0"/>
              <a:t>Fires</a:t>
            </a:r>
          </a:p>
          <a:p>
            <a:pPr lvl="2"/>
            <a:r>
              <a:rPr lang="en-US" dirty="0" smtClean="0"/>
              <a:t>US Wild and prescribed Fires</a:t>
            </a:r>
            <a:endParaRPr lang="en-US" dirty="0"/>
          </a:p>
          <a:p>
            <a:pPr lvl="2"/>
            <a:r>
              <a:rPr lang="en-US" dirty="0" smtClean="0"/>
              <a:t>Canada</a:t>
            </a:r>
          </a:p>
          <a:p>
            <a:pPr lvl="2"/>
            <a:r>
              <a:rPr lang="en-US" dirty="0" smtClean="0"/>
              <a:t>Mexico</a:t>
            </a:r>
          </a:p>
          <a:p>
            <a:pPr lvl="2"/>
            <a:r>
              <a:rPr lang="en-US" dirty="0" smtClean="0"/>
              <a:t>BCs/ICs</a:t>
            </a:r>
          </a:p>
          <a:p>
            <a:pPr lvl="2"/>
            <a:r>
              <a:rPr lang="en-US" dirty="0"/>
              <a:t>Offshore shipping?</a:t>
            </a:r>
          </a:p>
          <a:p>
            <a:pPr marL="762000" lvl="2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Controllable vs. uncontrollable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>
                <a:solidFill>
                  <a:schemeClr val="bg2"/>
                </a:solidFill>
              </a:rPr>
              <a:t>in the </a:t>
            </a:r>
            <a:r>
              <a:rPr lang="en-US" sz="1800" dirty="0" err="1" smtClean="0">
                <a:solidFill>
                  <a:schemeClr val="bg2"/>
                </a:solidFill>
              </a:rPr>
              <a:t>pSAt</a:t>
            </a:r>
            <a:r>
              <a:rPr lang="en-US" sz="1800" dirty="0" smtClean="0">
                <a:solidFill>
                  <a:schemeClr val="bg2"/>
                </a:solidFill>
              </a:rPr>
              <a:t> modeling exercises</a:t>
            </a:r>
            <a:endParaRPr lang="en-GB" sz="1800" dirty="0">
              <a:solidFill>
                <a:schemeClr val="bg2"/>
              </a:solidFill>
            </a:endParaRPr>
          </a:p>
        </p:txBody>
      </p:sp>
      <p:sp>
        <p:nvSpPr>
          <p:cNvPr id="51207" name="TextBox 6"/>
          <p:cNvSpPr txBox="1">
            <a:spLocks noChangeArrowheads="1"/>
          </p:cNvSpPr>
          <p:nvPr/>
        </p:nvSpPr>
        <p:spPr bwMode="auto">
          <a:xfrm>
            <a:off x="9525000" y="3609985"/>
            <a:ext cx="457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dirty="0" smtClean="0"/>
              <a:t>Content slide</a:t>
            </a:r>
            <a:endParaRPr lang="en-GB" dirty="0"/>
          </a:p>
        </p:txBody>
      </p:sp>
      <p:pic>
        <p:nvPicPr>
          <p:cNvPr id="8" name="Picture 7" descr="content_slide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9525000" y="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</p:pic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824028" y="1703784"/>
            <a:ext cx="3844926" cy="4089400"/>
          </a:xfrm>
        </p:spPr>
        <p:txBody>
          <a:bodyPr/>
          <a:lstStyle/>
          <a:p>
            <a:pPr marL="393700" lvl="1" indent="0">
              <a:buNone/>
            </a:pPr>
            <a:r>
              <a:rPr lang="en-US" b="1" dirty="0"/>
              <a:t>Controllable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US Anthropogenic</a:t>
            </a:r>
          </a:p>
          <a:p>
            <a:pPr lvl="2"/>
            <a:r>
              <a:rPr lang="en-US" dirty="0" smtClean="0"/>
              <a:t>US </a:t>
            </a:r>
            <a:r>
              <a:rPr lang="en-US" dirty="0"/>
              <a:t>Agricultural </a:t>
            </a:r>
            <a:r>
              <a:rPr lang="en-US" dirty="0" smtClean="0"/>
              <a:t>Fires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1421AFA-3AE7-4CEA-BC9B-447859BED57B}" type="slidenum">
              <a:rPr lang="en-GB" noProof="0" smtClean="0"/>
              <a:pPr/>
              <a:t>9</a:t>
            </a:fld>
            <a:endParaRPr lang="en-GB" noProof="0" dirty="0"/>
          </a:p>
        </p:txBody>
      </p:sp>
      <p:sp>
        <p:nvSpPr>
          <p:cNvPr id="4" name="TextBox 3"/>
          <p:cNvSpPr txBox="1"/>
          <p:nvPr/>
        </p:nvSpPr>
        <p:spPr bwMode="auto">
          <a:xfrm>
            <a:off x="3285133" y="3501097"/>
            <a:ext cx="5502275" cy="25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 marR="0" indent="-25400" algn="l" defTabSz="457200" rtl="0" eaLnBrk="0" fontAlgn="base" latinLnBrk="0" hangingPunct="0">
              <a:lnSpc>
                <a:spcPts val="2163"/>
              </a:lnSpc>
              <a:spcBef>
                <a:spcPct val="0"/>
              </a:spcBef>
              <a:spcAft>
                <a:spcPts val="1500"/>
              </a:spcAft>
              <a:buClrTx/>
              <a:buSzTx/>
              <a:tabLst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ＭＳ Ｐゴシック" pitchFamily="-111" charset="-128"/>
                <a:cs typeface="ＭＳ Ｐゴシック" pitchFamily="-111" charset="-128"/>
              </a:rPr>
              <a:t>Example results from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ＭＳ Ｐゴシック" pitchFamily="-111" charset="-128"/>
                <a:cs typeface="ＭＳ Ｐゴシック" pitchFamily="-111" charset="-128"/>
              </a:rPr>
              <a:t> 2008 PSAT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815133"/>
            <a:ext cx="5943600" cy="29756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22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:3 Ramboll template">
  <a:themeElements>
    <a:clrScheme name="Ramboll">
      <a:dk1>
        <a:srgbClr val="000000"/>
      </a:dk1>
      <a:lt1>
        <a:srgbClr val="FFFFFF"/>
      </a:lt1>
      <a:dk2>
        <a:srgbClr val="009DE0"/>
      </a:dk2>
      <a:lt2>
        <a:srgbClr val="797766"/>
      </a:lt2>
      <a:accent1>
        <a:srgbClr val="A7D3F5"/>
      </a:accent1>
      <a:accent2>
        <a:srgbClr val="5CA551"/>
      </a:accent2>
      <a:accent3>
        <a:srgbClr val="A1C23D"/>
      </a:accent3>
      <a:accent4>
        <a:srgbClr val="C40079"/>
      </a:accent4>
      <a:accent5>
        <a:srgbClr val="C63418"/>
      </a:accent5>
      <a:accent6>
        <a:srgbClr val="D0CFC5"/>
      </a:accent6>
      <a:hlink>
        <a:srgbClr val="009DE0"/>
      </a:hlink>
      <a:folHlink>
        <a:srgbClr val="9DD3F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36000" tIns="0" rIns="0" bIns="0" numCol="1" anchor="t" anchorCtr="0" compatLnSpc="1">
        <a:prstTxWarp prst="textNoShape">
          <a:avLst/>
        </a:prstTxWarp>
      </a:bodyPr>
      <a:lstStyle>
        <a:defPPr marL="12700" marR="0" indent="-25400" algn="l" defTabSz="457200" rtl="0" eaLnBrk="0" fontAlgn="base" latinLnBrk="0" hangingPunct="0">
          <a:lnSpc>
            <a:spcPts val="2163"/>
          </a:lnSpc>
          <a:spcBef>
            <a:spcPct val="0"/>
          </a:spcBef>
          <a:spcAft>
            <a:spcPts val="1500"/>
          </a:spcAft>
          <a:buClrTx/>
          <a:buSzTx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Verdana"/>
            <a:ea typeface="ＭＳ Ｐゴシック" pitchFamily="-111" charset="-128"/>
            <a:cs typeface="ＭＳ Ｐゴシック" pitchFamily="-111" charset="-128"/>
          </a:defRPr>
        </a:defPPr>
      </a:lstStyle>
    </a:txDef>
  </a:objectDefaults>
  <a:extraClrSchemeLst>
    <a:extraClrScheme>
      <a:clrScheme name="Ramboll 1">
        <a:dk1>
          <a:srgbClr val="000000"/>
        </a:dk1>
        <a:lt1>
          <a:srgbClr val="009DE0"/>
        </a:lt1>
        <a:dk2>
          <a:srgbClr val="797766"/>
        </a:dk2>
        <a:lt2>
          <a:srgbClr val="FFFFFF"/>
        </a:lt2>
        <a:accent1>
          <a:srgbClr val="9DD3F5"/>
        </a:accent1>
        <a:accent2>
          <a:srgbClr val="5CA551"/>
        </a:accent2>
        <a:accent3>
          <a:srgbClr val="AACCED"/>
        </a:accent3>
        <a:accent4>
          <a:srgbClr val="000000"/>
        </a:accent4>
        <a:accent5>
          <a:srgbClr val="CCE6F9"/>
        </a:accent5>
        <a:accent6>
          <a:srgbClr val="539549"/>
        </a:accent6>
        <a:hlink>
          <a:srgbClr val="009DE0"/>
        </a:hlink>
        <a:folHlink>
          <a:srgbClr val="7977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mboll 2">
        <a:dk1>
          <a:srgbClr val="000000"/>
        </a:dk1>
        <a:lt1>
          <a:srgbClr val="FFFFFF"/>
        </a:lt1>
        <a:dk2>
          <a:srgbClr val="009DE0"/>
        </a:dk2>
        <a:lt2>
          <a:srgbClr val="797766"/>
        </a:lt2>
        <a:accent1>
          <a:srgbClr val="9DD3F5"/>
        </a:accent1>
        <a:accent2>
          <a:srgbClr val="5CA551"/>
        </a:accent2>
        <a:accent3>
          <a:srgbClr val="FFFFFF"/>
        </a:accent3>
        <a:accent4>
          <a:srgbClr val="000000"/>
        </a:accent4>
        <a:accent5>
          <a:srgbClr val="CCE6F9"/>
        </a:accent5>
        <a:accent6>
          <a:srgbClr val="539549"/>
        </a:accent6>
        <a:hlink>
          <a:srgbClr val="009DE0"/>
        </a:hlink>
        <a:folHlink>
          <a:srgbClr val="7977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mboll 3">
        <a:dk1>
          <a:srgbClr val="000000"/>
        </a:dk1>
        <a:lt1>
          <a:srgbClr val="FFFFFF"/>
        </a:lt1>
        <a:dk2>
          <a:srgbClr val="009DE0"/>
        </a:dk2>
        <a:lt2>
          <a:srgbClr val="797766"/>
        </a:lt2>
        <a:accent1>
          <a:srgbClr val="D0D0C9"/>
        </a:accent1>
        <a:accent2>
          <a:srgbClr val="5CA551"/>
        </a:accent2>
        <a:accent3>
          <a:srgbClr val="FFFFFF"/>
        </a:accent3>
        <a:accent4>
          <a:srgbClr val="000000"/>
        </a:accent4>
        <a:accent5>
          <a:srgbClr val="E4E4E1"/>
        </a:accent5>
        <a:accent6>
          <a:srgbClr val="539549"/>
        </a:accent6>
        <a:hlink>
          <a:srgbClr val="009DE0"/>
        </a:hlink>
        <a:folHlink>
          <a:srgbClr val="9DD3F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Ramboll 4-3 template.potx" id="{B2FF4233-F109-4A6E-9B2F-F610ADEAA980}" vid="{AE868CC6-01B3-4B06-B2E0-A3B236EC2F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10179</TotalTime>
  <Words>951</Words>
  <Application>Microsoft Office PowerPoint</Application>
  <PresentationFormat>On-screen Show (4:3)</PresentationFormat>
  <Paragraphs>145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4:3 Ramboll template</vt:lpstr>
      <vt:lpstr>A Conceptual Approach to Address Anthropogenic / Non-Anthropogenic Emission Sources to Help Develop a More Accurate Regional Haze Program Glidepath </vt:lpstr>
      <vt:lpstr>Regional haze rule</vt:lpstr>
      <vt:lpstr>Amendments to the RHR</vt:lpstr>
      <vt:lpstr>Uniform rate of progress (URP) GLIDEPATH</vt:lpstr>
      <vt:lpstr>Regional haze rule glidepath</vt:lpstr>
      <vt:lpstr>CENSARA RHR Glidepath</vt:lpstr>
      <vt:lpstr>Attribution method</vt:lpstr>
      <vt:lpstr>Proposed METHODOLOGY</vt:lpstr>
      <vt:lpstr>Controllable vs. uncontrollable in the pSAt modeling exercises</vt:lpstr>
      <vt:lpstr>Controllable vs. uncontrollable contributions to aerosol extinction</vt:lpstr>
      <vt:lpstr>ALTERNATIVE Determination OF MOST and LEAST IMPAIRED DAYS</vt:lpstr>
      <vt:lpstr>PowerPoint Presentation</vt:lpstr>
      <vt:lpstr>PowerPoint Presentation</vt:lpstr>
      <vt:lpstr>PowerPoint Presentation</vt:lpstr>
      <vt:lpstr>CONCLUSION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Yarwood</dc:creator>
  <cp:lastModifiedBy>Uarporn</cp:lastModifiedBy>
  <cp:revision>192</cp:revision>
  <cp:lastPrinted>2015-10-15T18:55:42Z</cp:lastPrinted>
  <dcterms:created xsi:type="dcterms:W3CDTF">2012-10-04T11:44:31Z</dcterms:created>
  <dcterms:modified xsi:type="dcterms:W3CDTF">2016-09-28T05:02:45Z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...">
    <vt:lpwstr>www.skabelondesign.dk</vt:lpwstr>
  </property>
  <property fmtid="{D5CDD505-2E9C-101B-9397-08002B2CF9AE}" pid="3" name="SD_ArtworkDefinition">
    <vt:lpwstr>Ramboll Environ</vt:lpwstr>
  </property>
  <property fmtid="{D5CDD505-2E9C-101B-9397-08002B2CF9AE}" pid="4" name="SD_CtlText_LogoSelector">
    <vt:lpwstr>Ramboll Environ</vt:lpwstr>
  </property>
  <property fmtid="{D5CDD505-2E9C-101B-9397-08002B2CF9AE}" pid="5" name="SD_DocumentLanguageString">
    <vt:lpwstr>English (UK)</vt:lpwstr>
  </property>
  <property fmtid="{D5CDD505-2E9C-101B-9397-08002B2CF9AE}" pid="6" name="SD_DocumentLanguage">
    <vt:lpwstr>en-GB</vt:lpwstr>
  </property>
  <property fmtid="{D5CDD505-2E9C-101B-9397-08002B2CF9AE}" pid="7" name="sdDocumentDateFormat">
    <vt:lpwstr>en-GB:dd/MM/yyyy</vt:lpwstr>
  </property>
  <property fmtid="{D5CDD505-2E9C-101B-9397-08002B2CF9AE}" pid="8" name="SD_CtlText_UserProfiles_Date">
    <vt:lpwstr>8/12/15</vt:lpwstr>
  </property>
  <property fmtid="{D5CDD505-2E9C-101B-9397-08002B2CF9AE}" pid="9" name="SD_CtlText_UserProfiles_Name">
    <vt:lpwstr>OSAT Update</vt:lpwstr>
  </property>
  <property fmtid="{D5CDD505-2E9C-101B-9397-08002B2CF9AE}" pid="10" name="SD_UserprofileName">
    <vt:lpwstr/>
  </property>
  <property fmtid="{D5CDD505-2E9C-101B-9397-08002B2CF9AE}" pid="11" name="DocumentInfoFinished">
    <vt:lpwstr>True</vt:lpwstr>
  </property>
</Properties>
</file>